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9" r:id="rId3"/>
    <p:sldId id="275" r:id="rId4"/>
    <p:sldId id="291" r:id="rId5"/>
    <p:sldId id="295" r:id="rId6"/>
    <p:sldId id="293" r:id="rId7"/>
    <p:sldId id="294" r:id="rId8"/>
    <p:sldId id="274" r:id="rId9"/>
    <p:sldId id="281" r:id="rId10"/>
    <p:sldId id="282" r:id="rId11"/>
    <p:sldId id="296" r:id="rId12"/>
    <p:sldId id="301" r:id="rId13"/>
    <p:sldId id="302" r:id="rId14"/>
    <p:sldId id="303" r:id="rId15"/>
    <p:sldId id="305" r:id="rId16"/>
    <p:sldId id="300" r:id="rId17"/>
    <p:sldId id="304" r:id="rId18"/>
    <p:sldId id="297" r:id="rId19"/>
    <p:sldId id="307" r:id="rId20"/>
    <p:sldId id="308" r:id="rId21"/>
    <p:sldId id="279" r:id="rId22"/>
    <p:sldId id="285" r:id="rId23"/>
    <p:sldId id="309" r:id="rId24"/>
    <p:sldId id="311" r:id="rId25"/>
    <p:sldId id="310" r:id="rId26"/>
    <p:sldId id="314" r:id="rId27"/>
    <p:sldId id="313" r:id="rId28"/>
    <p:sldId id="280" r:id="rId29"/>
    <p:sldId id="273" r:id="rId30"/>
    <p:sldId id="263" r:id="rId31"/>
  </p:sldIdLst>
  <p:sldSz cx="12192000" cy="6858000"/>
  <p:notesSz cx="6858000" cy="9144000"/>
  <p:embeddedFontLst>
    <p:embeddedFont>
      <p:font typeface="Yu Gothic UI Semibold" panose="020B0700000000000000" pitchFamily="34" charset="-128"/>
      <p:bold r:id="rId32"/>
    </p:embeddedFont>
    <p:embeddedFont>
      <p:font typeface="Bahnschrift Light" panose="020B0502040204020203" pitchFamily="34" charset="0"/>
      <p:regular r:id="rId33"/>
    </p:embeddedFont>
    <p:embeddedFont>
      <p:font typeface="Bahnschrift SemiBold" panose="020B0502040204020203" pitchFamily="34" charset="0"/>
      <p:bold r:id="rId34"/>
    </p:embeddedFont>
    <p:embeddedFont>
      <p:font typeface="맑은 고딕 Semilight" panose="020B0502040204020203" pitchFamily="50" charset="-127"/>
      <p:regular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Yu Gothic Medium" panose="020B0500000000000000" pitchFamily="34" charset="-128"/>
      <p:regular r:id="rId40"/>
    </p:embeddedFont>
    <p:embeddedFont>
      <p:font typeface="Bahnschrift SemiCondensed" panose="020B0502040204020203" pitchFamily="34" charset="0"/>
      <p:regular r:id="rId41"/>
      <p:bold r:id="rId42"/>
    </p:embeddedFont>
    <p:embeddedFont>
      <p:font typeface="Yu Gothic UI Light" panose="020B0300000000000000" pitchFamily="34" charset="-128"/>
      <p:regular r:id="rId43"/>
    </p:embeddedFont>
    <p:embeddedFont>
      <p:font typeface="Bahnschrift SemiLight" panose="020B0502040204020203" pitchFamily="34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29D"/>
    <a:srgbClr val="3F68B1"/>
    <a:srgbClr val="C1D5F9"/>
    <a:srgbClr val="454545"/>
    <a:srgbClr val="595959"/>
    <a:srgbClr val="4472C4"/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8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jonbown/default-prediction-random-forest-cv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jonbown/default-prediction-random-forest-cv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jonbown/default-prediction-random-forest-cv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1790945" y="5022219"/>
            <a:ext cx="88573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American Express-Default Prediction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Bahnschrift Light" panose="020B0502040204020203" pitchFamily="34" charset="0"/>
                <a:ea typeface="Yu Gothic UI Light" panose="020B0300000000000000" pitchFamily="34" charset="-128"/>
              </a:rPr>
              <a:t>Predict if a customer will default in the future</a:t>
            </a:r>
            <a:endParaRPr lang="ko-KR" alt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30811" y="1022198"/>
            <a:ext cx="3330377" cy="3189516"/>
            <a:chOff x="3973795" y="1022198"/>
            <a:chExt cx="3954724" cy="37874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81906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BBBCBE"/>
              </a:clrFrom>
              <a:clrTo>
                <a:srgbClr val="BBBCB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40" y="1526652"/>
            <a:ext cx="3388547" cy="20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713740" y="1954754"/>
            <a:ext cx="2455825" cy="382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713740" y="1954751"/>
            <a:ext cx="2455825" cy="6593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255D-07F3-97AC-7077-483DE94A1EB8}"/>
              </a:ext>
            </a:extLst>
          </p:cNvPr>
          <p:cNvSpPr/>
          <p:nvPr/>
        </p:nvSpPr>
        <p:spPr>
          <a:xfrm>
            <a:off x="8989415" y="1954754"/>
            <a:ext cx="2455825" cy="382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3472298" y="1954754"/>
            <a:ext cx="2455825" cy="382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6230856" y="1954754"/>
            <a:ext cx="2455825" cy="382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BE6F99-9EE4-0F1F-86A7-DEABEDC52A8E}"/>
              </a:ext>
            </a:extLst>
          </p:cNvPr>
          <p:cNvSpPr txBox="1"/>
          <p:nvPr/>
        </p:nvSpPr>
        <p:spPr>
          <a:xfrm>
            <a:off x="3132178" y="3862933"/>
            <a:ext cx="46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&gt;&gt;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14A12-2FF4-1B73-B103-4A624D0CF90D}"/>
              </a:ext>
            </a:extLst>
          </p:cNvPr>
          <p:cNvSpPr txBox="1"/>
          <p:nvPr/>
        </p:nvSpPr>
        <p:spPr>
          <a:xfrm>
            <a:off x="5891142" y="3862933"/>
            <a:ext cx="46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&gt;&gt;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11320E-58D0-0E47-A033-4A84A49E2255}"/>
              </a:ext>
            </a:extLst>
          </p:cNvPr>
          <p:cNvSpPr txBox="1"/>
          <p:nvPr/>
        </p:nvSpPr>
        <p:spPr>
          <a:xfrm>
            <a:off x="8641262" y="3862933"/>
            <a:ext cx="46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Light" panose="020B0502040204020203" pitchFamily="34" charset="0"/>
              </a:rPr>
              <a:t>&gt;&gt;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472297" y="1954751"/>
            <a:ext cx="2455825" cy="6593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230854" y="1954751"/>
            <a:ext cx="2455825" cy="6593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8989411" y="1954751"/>
            <a:ext cx="2455825" cy="659397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930405" y="2896969"/>
            <a:ext cx="2011025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압축률과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저장순서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dtype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기억 여부 고려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8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sv :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행별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저장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parquet :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열별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저장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feather, parquet, pickle 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데이터를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압축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csv :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dtype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기억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×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parquet :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dtype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기억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Analysis_ How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to reduce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size?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1192766" y="2084394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File Format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3694695" y="2901691"/>
            <a:ext cx="201102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olumn ‘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customer_ID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</a:p>
          <a:p>
            <a:pPr>
              <a:lnSpc>
                <a:spcPct val="120000"/>
              </a:lnSpc>
            </a:pPr>
            <a:endParaRPr lang="en-US" altLang="ko-KR" sz="8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olumn ‘S_2 ‘</a:t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  </a:t>
            </a:r>
            <a:r>
              <a:rPr lang="en-US" altLang="ko-KR" sz="1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pd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. </a:t>
            </a:r>
            <a:r>
              <a:rPr lang="en-US" altLang="ko-KR" sz="1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to_datetime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()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·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10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4byte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categorical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column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11)</a:t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int8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변환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[8 → 1 byte]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8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numerical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column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171)</a:t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float64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float32</a:t>
            </a:r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3755879" y="2080908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Reduce </a:t>
            </a:r>
            <a:r>
              <a:rPr lang="en-US" altLang="ko-KR" sz="2000" dirty="0" err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</a:t>
            </a:r>
            <a:r>
              <a:rPr lang="en-US" altLang="ko-KR" sz="2000" dirty="0" err="1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types</a:t>
            </a:r>
            <a:endParaRPr lang="ko-KR" altLang="en-US" sz="20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6500633" y="2084394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File </a:t>
            </a:r>
            <a:r>
              <a:rPr lang="en-US" altLang="ko-KR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Saving </a:t>
            </a:r>
            <a:r>
              <a:rPr lang="en-US" altLang="ko-KR" sz="2000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type</a:t>
            </a:r>
            <a:endParaRPr lang="ko-KR" altLang="en-US" sz="20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9338662" y="2080908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Remove Noise</a:t>
            </a:r>
            <a:endParaRPr lang="ko-KR" altLang="en-US" sz="20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6453253" y="3693092"/>
            <a:ext cx="2011025" cy="94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Multiple Files</a:t>
            </a:r>
          </a:p>
          <a:p>
            <a:pPr algn="ctr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</a:t>
            </a:r>
          </a:p>
          <a:p>
            <a:pPr algn="ctr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Not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9163218" y="3282106"/>
            <a:ext cx="210820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Features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integers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random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noise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injected</a:t>
            </a:r>
          </a:p>
          <a:p>
            <a:pPr algn="ctr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↓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float32(4byte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b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	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int8(1byte)</a:t>
            </a:r>
          </a:p>
        </p:txBody>
      </p:sp>
    </p:spTree>
    <p:extLst>
      <p:ext uri="{BB962C8B-B14F-4D97-AF65-F5344CB8AC3E}">
        <p14:creationId xmlns:p14="http://schemas.microsoft.com/office/powerpoint/2010/main" val="22304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1118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0776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7848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91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Analysis_Missing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Value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87717" y="1940118"/>
            <a:ext cx="9284190" cy="3736470"/>
            <a:chOff x="325856" y="2206556"/>
            <a:chExt cx="7643734" cy="3076260"/>
          </a:xfrm>
        </p:grpSpPr>
        <p:pic>
          <p:nvPicPr>
            <p:cNvPr id="1026" name="Picture 2" descr="https://lh4.googleusercontent.com/SAqAUCTVH9fulgloTYNbeMzD8qR6aVpV7N66kj2qOl5Jd63mlx7LB4S4aXNZHageePePGSzjFZU5j9cg_L371caWmWTqaaBF89W6UEA6N-9vyni1KdcL_qQ2POdokVLi546SAT5vnYn4PeFyJoH-v-Y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4" y="2383527"/>
              <a:ext cx="7364436" cy="289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230605" y="2206556"/>
              <a:ext cx="168385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Amount of Missing Data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382283" y="2575718"/>
              <a:ext cx="353943" cy="995680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Percentage(%)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0800000">
              <a:off x="325856" y="4023883"/>
              <a:ext cx="353943" cy="995680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Percentage(%)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4052528" y="1271808"/>
            <a:ext cx="4354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Verification_Missing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2000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Value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1118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0776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7848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748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_Missing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Value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87717" y="1940118"/>
            <a:ext cx="9284190" cy="3736470"/>
            <a:chOff x="325856" y="2206556"/>
            <a:chExt cx="7643734" cy="3076260"/>
          </a:xfrm>
        </p:grpSpPr>
        <p:pic>
          <p:nvPicPr>
            <p:cNvPr id="1026" name="Picture 2" descr="https://lh4.googleusercontent.com/SAqAUCTVH9fulgloTYNbeMzD8qR6aVpV7N66kj2qOl5Jd63mlx7LB4S4aXNZHageePePGSzjFZU5j9cg_L371caWmWTqaaBF89W6UEA6N-9vyni1KdcL_qQ2POdokVLi546SAT5vnYn4PeFyJoH-v-Y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54" y="2383527"/>
              <a:ext cx="7364436" cy="289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230605" y="2206556"/>
              <a:ext cx="168385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Amount of Missing Data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382283" y="2575718"/>
              <a:ext cx="353943" cy="995680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Percentage(%)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10800000">
              <a:off x="325856" y="4023883"/>
              <a:ext cx="353943" cy="995680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Percentage(%)</a:t>
              </a:r>
              <a:endPara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4052528" y="1271808"/>
            <a:ext cx="4354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Verification_Missing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2000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Value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4098" name="Picture 2" descr="https://lh4.googleusercontent.com/_Jf-XoqOmjSBBWfdbpPYdBZuXGlFgdSJQk82iAOGv7VmgUK8c2NKKNG73TqbDi53CJflBiNG16ik9dbf2vZ3WpozCMPIOrETHjM_ikFVPD9ocvWYRtdsAVCRMshAVd2bmG2c_EtJ37XuutaJ-vot4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31" y="1845781"/>
            <a:ext cx="5061049" cy="39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1920" y="2500116"/>
            <a:ext cx="61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75%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56800" y="4567487"/>
            <a:ext cx="61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5%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76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1118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0776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7848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427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_Missing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Value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3573587" y="1271808"/>
            <a:ext cx="53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Verification_Missing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Value for 1000 customers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2050" name="Picture 2" descr="https://lh3.googleusercontent.com/zq9wHEZvAHENzgt2Iar4tph6IV84NxzMoC9R1vCiZstdvbSg59X3a7Vi2mSG3dB4iUtFDrLt4so6hwdh7oOQ7CEvLLnJOF56tq4VCa4jsYcSAva60smU6MLEsM2jn4XbYA48AgXDobqwYOSo8DwzGw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531" y="1964418"/>
            <a:ext cx="5948723" cy="173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3.googleusercontent.com/zq9wHEZvAHENzgt2Iar4tph6IV84NxzMoC9R1vCiZstdvbSg59X3a7Vi2mSG3dB4iUtFDrLt4so6hwdh7oOQ7CEvLLnJOF56tq4VCa4jsYcSAva60smU6MLEsM2jn4XbYA48AgXDobqwYOSo8DwzGw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3227606"/>
            <a:ext cx="7467600" cy="22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65360" y="3703319"/>
            <a:ext cx="14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735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(75%)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36640" y="4621820"/>
            <a:ext cx="1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265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(25%)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0BB83A-85AE-40A1-28DD-F6865A5D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551431" y="2198098"/>
            <a:ext cx="935255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채무 불이행 가능성 </a:t>
            </a:r>
            <a:r>
              <a:rPr lang="en-US" altLang="ko-KR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25%</a:t>
            </a: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결측치가</a:t>
            </a:r>
            <a:r>
              <a:rPr lang="ko-KR" altLang="en-US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매우 많음</a:t>
            </a:r>
            <a:r>
              <a:rPr lang="en-US" altLang="ko-KR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필요</a:t>
            </a:r>
            <a:endParaRPr lang="en-US" altLang="ko-KR" sz="44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결측치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비율이 특정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임계값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넘어서면 해당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column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제거</a:t>
            </a:r>
            <a:endParaRPr lang="ko-KR" altLang="en-US" sz="2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9419" y="1280300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>
                <a:solidFill>
                  <a:prstClr val="white"/>
                </a:solidFill>
              </a:rPr>
              <a:t>“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54223" y="5113471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 smtClean="0">
                <a:solidFill>
                  <a:prstClr val="white"/>
                </a:solidFill>
              </a:rPr>
              <a:t>”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5592" y="1769077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(target=1) </a:t>
            </a:r>
            <a:endParaRPr lang="ko-KR" altLang="en-US" sz="2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9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1118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0776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7848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5048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_Missing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Value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3573587" y="1271808"/>
            <a:ext cx="53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Verification_Missing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Value for 1000 customers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2050" name="Picture 2" descr="https://lh3.googleusercontent.com/zq9wHEZvAHENzgt2Iar4tph6IV84NxzMoC9R1vCiZstdvbSg59X3a7Vi2mSG3dB4iUtFDrLt4so6hwdh7oOQ7CEvLLnJOF56tq4VCa4jsYcSAva60smU6MLEsM2jn4XbYA48AgXDobqwYOSo8DwzGw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531" y="1964418"/>
            <a:ext cx="5948723" cy="173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3.googleusercontent.com/zq9wHEZvAHENzgt2Iar4tph6IV84NxzMoC9R1vCiZstdvbSg59X3a7Vi2mSG3dB4iUtFDrLt4so6hwdh7oOQ7CEvLLnJOF56tq4VCa4jsYcSAva60smU6MLEsM2jn4XbYA48AgXDobqwYOSo8DwzGw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3227606"/>
            <a:ext cx="7467600" cy="22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65360" y="3703319"/>
            <a:ext cx="14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735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(75%)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36640" y="4621820"/>
            <a:ext cx="1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265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(25%)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0BB83A-85AE-40A1-28DD-F6865A5D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9419" y="1280300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>
                <a:solidFill>
                  <a:prstClr val="white"/>
                </a:solidFill>
              </a:rPr>
              <a:t>“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54223" y="5113471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 smtClean="0">
                <a:solidFill>
                  <a:prstClr val="white"/>
                </a:solidFill>
              </a:rPr>
              <a:t>”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pic>
        <p:nvPicPr>
          <p:cNvPr id="22" name="Picture 2" descr="https://lh6.googleusercontent.com/JcUrg-8GTQ78rj9oGuQ5kBUjcoL-OUr2jDIheMKegLH9FWhV_oCLnps7xOPZXz9ytjKv7cIal2JpmMkv85Gbb9HIQnoDpD8L_f44sLSlb3xA2gBjMcudpaS1flWmgIdxI73LbEgyRGKH0_BuB7OUM3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769" y="2023767"/>
            <a:ext cx="11466462" cy="28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0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3150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2808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9880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5048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_Missing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Value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3573587" y="1475008"/>
            <a:ext cx="53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Verification_After</a:t>
            </a:r>
            <a:r>
              <a:rPr lang="en-US" altLang="ko-KR" sz="2000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 Missing Value Processing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65360" y="3906519"/>
            <a:ext cx="14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735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(75%)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36640" y="4825020"/>
            <a:ext cx="1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265</a:t>
            </a:r>
            <a:r>
              <a:rPr lang="ko-KR" altLang="en-US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명</a:t>
            </a:r>
            <a:r>
              <a:rPr lang="en-US" altLang="ko-KR" dirty="0" smtClean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(25%)</a:t>
            </a:r>
            <a:endParaRPr lang="ko-KR" altLang="en-US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0242" name="Picture 2" descr="https://lh5.googleusercontent.com/_pNFm5WYbcK4WYf3hVWKlrftZF6uf6VdPfEIhIReWZJpFNEVxX4Cl2-yHSsMkC8RAtyoctu4vp_Yb3H1DebDvbRTwP1F8sC5rs8TvrXhV2uRBi8PN381bMrkPJVSh0Tv9Tjb7vOP5MhvQ9N6YV-mt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50" y="2043720"/>
            <a:ext cx="3360909" cy="386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rnCFIlDMISD8wwL6jO2F1ZMUsibVW65S3LVxEMmQ6Z6hFzJeiJGn18DO8JQ21FtCZVI1bADXCd6qAuRpXpjt-a1P-p4UBsEW4-RnSpBFdZnqdxPJwlSDkwOzRuvKJ79wdoRHtZy7eFBZFzpB_u87VF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0" y="2044970"/>
            <a:ext cx="6077095" cy="392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3150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2808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9880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17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Analysis_ Statistical Values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053292" y="1475008"/>
            <a:ext cx="10353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Verification_Statistical</a:t>
            </a:r>
            <a:r>
              <a:rPr lang="en-US" altLang="ko-KR" sz="2000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value (count,mean,std,min,max,4</a:t>
            </a:r>
            <a:r>
              <a:rPr lang="ko-KR" altLang="en-US" sz="2000" spc="-15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분위값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)_target ‘ 0 ’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122" name="Picture 2" descr="https://lh6.googleusercontent.com/5-qx5yKyGjo1lCQM5nd0-tBazKcxjuEEtZyApjyjL7bI3MTUh9L6kgwi4fjrqAhXbA9q9rM6T0IXSxUfZ4vcEwJQA5cTCXydTW-L27al34EdSypj7Jr6-kTZct9L-lLk5PJSbsM6VccA-dpOR96YCz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53" y="2170629"/>
            <a:ext cx="9328719" cy="368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3150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2808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9880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16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 Statistical Values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053292" y="1475008"/>
            <a:ext cx="10353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Verification_Statistical</a:t>
            </a:r>
            <a:r>
              <a:rPr lang="en-US" altLang="ko-KR" sz="2000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value (count,mean,std,min,max,4</a:t>
            </a:r>
            <a:r>
              <a:rPr lang="ko-KR" altLang="en-US" sz="2000" spc="-15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분위값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)_target ‘ 1 ’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1" name="Picture 2" descr="https://lh6.googleusercontent.com/CK_ECt0-Mr9dRBGCJznKk4Y-edHt1l8sMv56ueekknHJJ0WC1k-XDg1JB56PrbSfCnFKKb_rQik6d7I78--tWD-Bx6FwFp_E3gl7qI0ZgvBKgnYnrifFPtCHt8-_uJGxcqg3mLMbyNwC7vl5UIcEJ8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52" y="2195007"/>
            <a:ext cx="9328719" cy="36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3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292322"/>
            <a:ext cx="728897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05155" y="1301553"/>
            <a:ext cx="72889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550261" y="1450939"/>
            <a:ext cx="539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Verification_Correlation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between variables(</a:t>
            </a:r>
            <a:r>
              <a:rPr lang="en-US" altLang="ko-KR" sz="2000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heatmap</a:t>
            </a:r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)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CC834-C1FA-4048-53ED-357855487992}"/>
              </a:ext>
            </a:extLst>
          </p:cNvPr>
          <p:cNvSpPr/>
          <p:nvPr/>
        </p:nvSpPr>
        <p:spPr>
          <a:xfrm>
            <a:off x="8694420" y="1294952"/>
            <a:ext cx="288503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E76323-C424-8E70-83DB-9E5C4BD9922B}"/>
              </a:ext>
            </a:extLst>
          </p:cNvPr>
          <p:cNvCxnSpPr/>
          <p:nvPr/>
        </p:nvCxnSpPr>
        <p:spPr>
          <a:xfrm>
            <a:off x="8694420" y="1304183"/>
            <a:ext cx="28850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615E9E-A48B-A611-D4C1-AE2260893BE9}"/>
              </a:ext>
            </a:extLst>
          </p:cNvPr>
          <p:cNvSpPr txBox="1"/>
          <p:nvPr/>
        </p:nvSpPr>
        <p:spPr>
          <a:xfrm>
            <a:off x="9685849" y="1454897"/>
            <a:ext cx="902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insight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05154" y="5988452"/>
            <a:ext cx="72889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4BED4C-2303-35C8-8CA1-5EBEAC81573F}"/>
              </a:ext>
            </a:extLst>
          </p:cNvPr>
          <p:cNvCxnSpPr/>
          <p:nvPr/>
        </p:nvCxnSpPr>
        <p:spPr>
          <a:xfrm>
            <a:off x="8694420" y="5988646"/>
            <a:ext cx="28850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493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Analysis_Correlation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10256" y="2864076"/>
            <a:ext cx="26533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Feature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상관관계 </a:t>
            </a: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파악필요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Heatmap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이용해 시각화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상관관계가 뚜렷하지 않음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일부 색이 진한 점들은 다시 결과값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unstack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해야 함</a:t>
            </a:r>
            <a:endParaRPr lang="ko-KR" altLang="en-US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074" name="Picture 2" descr="https://lh6.googleusercontent.com/H1WcmdCu_qBuymWg-B3xQRcbqz0CcPuGoE-EIpwfiDsjBk7eY71QS4M_qewyxKCLdZoVo5GlQtbdq2pf4zD8MCiEPiLPLCSDHirZFvGBEW48AVc78wEya0kUT2z3EMbCz5lIDxGD2SPKISkZZCS5h_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221" y="2030390"/>
            <a:ext cx="4640971" cy="393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3150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2808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9880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16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 Statistical Values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28422" y="1490397"/>
            <a:ext cx="740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Verification_Correlation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between </a:t>
            </a:r>
            <a:r>
              <a:rPr lang="en-US" altLang="ko-KR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U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nstacked </a:t>
            </a:r>
            <a:r>
              <a:rPr lang="en-US" altLang="ko-KR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V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ariables</a:t>
            </a:r>
            <a:endParaRPr lang="ko-KR" altLang="en-US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2" name="Picture 2" descr="https://lh6.googleusercontent.com/LLjflErEJhqBR6a2hCwlX3SKUwe_kil6vdWwBzTJMzkpgJjUV8BmdPwZ7OmExlX15lBmPQG9_0ul9-uHT94zrsJGuw2kQfaQ_4i6P2sP1uLN2cpm7GFhKAeidniJ1IoLszRfuhEh6NBoYAGj2CHYc5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531" y="3135767"/>
            <a:ext cx="8390109" cy="13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LLjflErEJhqBR6a2hCwlX3SKUwe_kil6vdWwBzTJMzkpgJjUV8BmdPwZ7OmExlX15lBmPQG9_0ul9-uHT94zrsJGuw2kQfaQ_4i6P2sP1uLN2cpm7GFhKAeidniJ1IoLszRfuhEh6NBoYAGj2CHYc5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2439" y="2069301"/>
            <a:ext cx="1868016" cy="38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Table of contents</a:t>
            </a:r>
            <a:endParaRPr lang="ko-KR" altLang="en-US" sz="32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110446" y="186423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4578691" y="1978470"/>
            <a:ext cx="418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alibri Light" panose="020F0302020204030204" pitchFamily="34" charset="0"/>
              </a:rPr>
              <a:t>Competition Description</a:t>
            </a:r>
            <a:endParaRPr lang="ko-KR" altLang="en-US" sz="2800" b="1" dirty="0">
              <a:solidFill>
                <a:schemeClr val="bg1"/>
              </a:solidFill>
              <a:latin typeface="Yu Gothic UI Semibold" panose="020B07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110446" y="287631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Bahnschrift SemiBold" panose="020B0502040204020203" pitchFamily="34" charset="0"/>
                <a:ea typeface="Yu Gothic UI Semibold" panose="020B0700000000000000" pitchFamily="34" charset="-128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4578691" y="2968650"/>
            <a:ext cx="455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Exploratory Data Analysis</a:t>
            </a:r>
            <a:endParaRPr lang="ko-KR" altLang="en-US" sz="2800" b="1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110446" y="388839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4578691" y="3980732"/>
            <a:ext cx="603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Generate Machine Learning Model</a:t>
            </a:r>
            <a:endParaRPr lang="ko-KR" altLang="en-US" sz="2800" b="1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110446" y="490048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4</a:t>
            </a:r>
            <a:endParaRPr lang="ko-KR" altLang="en-US" sz="4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4578691" y="4992814"/>
            <a:ext cx="5708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Insight about ML models &amp; TODO</a:t>
            </a:r>
            <a:endParaRPr lang="ko-KR" altLang="en-US" sz="2800" b="1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94531" y="1315063"/>
            <a:ext cx="1087056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280824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5988043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616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Analysis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_ Statistical Values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28422" y="1490397"/>
            <a:ext cx="740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 err="1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Verification_Correlation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 between </a:t>
            </a:r>
            <a:r>
              <a:rPr lang="en-US" altLang="ko-KR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U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nstacked </a:t>
            </a:r>
            <a:r>
              <a:rPr lang="en-US" altLang="ko-KR" spc="-150" dirty="0">
                <a:solidFill>
                  <a:schemeClr val="accent1"/>
                </a:solidFill>
                <a:latin typeface="Bahnschrift SemiLight" panose="020B0502040204020203" pitchFamily="34" charset="0"/>
              </a:rPr>
              <a:t>V</a:t>
            </a:r>
            <a:r>
              <a:rPr lang="en-US" altLang="ko-KR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ariables</a:t>
            </a:r>
            <a:endParaRPr lang="ko-KR" altLang="en-US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12" name="Picture 2" descr="https://lh6.googleusercontent.com/LLjflErEJhqBR6a2hCwlX3SKUwe_kil6vdWwBzTJMzkpgJjUV8BmdPwZ7OmExlX15lBmPQG9_0ul9-uHT94zrsJGuw2kQfaQ_4i6P2sP1uLN2cpm7GFhKAeidniJ1IoLszRfuhEh6NBoYAGj2CHYc5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531" y="3135767"/>
            <a:ext cx="8390109" cy="13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LLjflErEJhqBR6a2hCwlX3SKUwe_kil6vdWwBzTJMzkpgJjUV8BmdPwZ7OmExlX15lBmPQG9_0ul9-uHT94zrsJGuw2kQfaQ_4i6P2sP1uLN2cpm7GFhKAeidniJ1IoLszRfuhEh6NBoYAGj2CHYc5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2439" y="2069301"/>
            <a:ext cx="1868016" cy="38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lh6.googleusercontent.com/K_3WOjcScvPqnQglYeCntRQd1igKWluiUrGGUA9wYRbHojoB6iH2UiHxDE3YFAZba6FsbfbmrwJ157x3HztsIwGZKccNyooHFuo-yZGpkhV5UlWZmjeUekBR899fzgi4Sadwp8jSyXCYh-VfDtw9Sc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88" y="828674"/>
            <a:ext cx="5734050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35329" y="804723"/>
            <a:ext cx="4307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Correlations between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</a:t>
            </a:r>
            <a:r>
              <a:rPr lang="en-US" altLang="ko-KR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pend Variables</a:t>
            </a:r>
            <a:endParaRPr lang="ko-KR" alt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57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770161" y="5217492"/>
            <a:ext cx="861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Generate Machine Learning </a:t>
            </a:r>
            <a:r>
              <a:rPr lang="en-US" altLang="ko-KR" sz="3600" b="1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Model</a:t>
            </a:r>
            <a:endParaRPr lang="en-US" altLang="ko-KR" sz="36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78990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04269" y="1147173"/>
            <a:ext cx="15343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3</a:t>
            </a:r>
            <a:endParaRPr lang="ko-KR" altLang="en-US" sz="199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476515" y="571129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1000315" y="2148916"/>
            <a:ext cx="261125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1000315" y="2158147"/>
            <a:ext cx="261125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85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1084758" y="2232766"/>
            <a:ext cx="35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TextBox 86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461766" y="2335725"/>
            <a:ext cx="21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pc="-15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1000315" y="6317192"/>
            <a:ext cx="26112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482438" y="590802"/>
            <a:ext cx="691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Model</a:t>
            </a:r>
          </a:p>
        </p:txBody>
      </p:sp>
      <p:sp>
        <p:nvSpPr>
          <p:cNvPr id="40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456195" y="6369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3706173" y="2146882"/>
            <a:ext cx="261125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3706173" y="2156113"/>
            <a:ext cx="261125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00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3790616" y="2230732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3706173" y="6315158"/>
            <a:ext cx="26112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391711" y="2147132"/>
            <a:ext cx="261125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391711" y="2156363"/>
            <a:ext cx="261125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15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6476154" y="2230982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116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6853162" y="2344101"/>
            <a:ext cx="21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pc="-15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391711" y="6315408"/>
            <a:ext cx="26112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9087409" y="2145098"/>
            <a:ext cx="261125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9087409" y="2154329"/>
            <a:ext cx="261125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20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9171852" y="222894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3" name="TextBox 121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9548860" y="2331907"/>
            <a:ext cx="21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pc="-15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9087409" y="6323534"/>
            <a:ext cx="26112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4"/>
          <p:cNvSpPr txBox="1"/>
          <p:nvPr/>
        </p:nvSpPr>
        <p:spPr>
          <a:xfrm>
            <a:off x="1437875" y="2333941"/>
            <a:ext cx="203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Random Forest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6" name="TextBox 126"/>
          <p:cNvSpPr txBox="1"/>
          <p:nvPr/>
        </p:nvSpPr>
        <p:spPr>
          <a:xfrm>
            <a:off x="4103639" y="2333941"/>
            <a:ext cx="203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XGBoost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7" name="TextBox 127"/>
          <p:cNvSpPr txBox="1"/>
          <p:nvPr/>
        </p:nvSpPr>
        <p:spPr>
          <a:xfrm>
            <a:off x="6779634" y="2333941"/>
            <a:ext cx="203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 smtClean="0">
                <a:latin typeface="Yu Gothic UI Semibold" panose="020B0700000000000000" pitchFamily="34" charset="-128"/>
              </a:rPr>
              <a:t>LightGBM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8" name="TextBox 128"/>
          <p:cNvSpPr txBox="1"/>
          <p:nvPr/>
        </p:nvSpPr>
        <p:spPr>
          <a:xfrm>
            <a:off x="9460244" y="2323781"/>
            <a:ext cx="203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 smtClean="0">
                <a:latin typeface="Yu Gothic UI Semibold" panose="020B0700000000000000" pitchFamily="34" charset="-128"/>
              </a:rPr>
              <a:t>CatBoost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9" name="TextBox 129"/>
          <p:cNvSpPr txBox="1"/>
          <p:nvPr/>
        </p:nvSpPr>
        <p:spPr>
          <a:xfrm>
            <a:off x="1015735" y="3466431"/>
            <a:ext cx="25804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subsample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대해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다수의 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결정 트리 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classifier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최적화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여러 추론 결과 평균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예측 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정확도를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개선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과적합방지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hyperparameter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xgbm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보다 적음</a:t>
            </a:r>
            <a:endParaRPr lang="ko-KR" altLang="en-US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0" name="TextBox 130"/>
          <p:cNvSpPr txBox="1"/>
          <p:nvPr/>
        </p:nvSpPr>
        <p:spPr>
          <a:xfrm>
            <a:off x="3921406" y="3025572"/>
            <a:ext cx="479204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Ensemble ⊃ boosting ⊃ GBM ⊃ </a:t>
            </a:r>
            <a:r>
              <a:rPr lang="en-US" altLang="ko-KR" sz="14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XGBoost</a:t>
            </a:r>
            <a:r>
              <a:rPr lang="en-US" altLang="ko-KR" sz="14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en-US" altLang="ko-KR" sz="14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LightGBM</a:t>
            </a:r>
            <a:endParaRPr lang="ko-KR" altLang="en-US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1" name="TextBox 6"/>
          <p:cNvSpPr txBox="1"/>
          <p:nvPr/>
        </p:nvSpPr>
        <p:spPr>
          <a:xfrm>
            <a:off x="3665311" y="3466431"/>
            <a:ext cx="26855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트리기반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앙상블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균형트리분할방식</a:t>
            </a: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병렬학습이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가능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GBM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단점인 오랜 </a:t>
            </a: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수행시간을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극복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성능 우수</a:t>
            </a: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가지치기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 존재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조기중단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 존재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2" name="TextBox 131"/>
          <p:cNvSpPr txBox="1"/>
          <p:nvPr/>
        </p:nvSpPr>
        <p:spPr>
          <a:xfrm>
            <a:off x="1148007" y="3029720"/>
            <a:ext cx="232847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ensemble</a:t>
            </a:r>
            <a:r>
              <a:rPr lang="en-US" altLang="ko-KR" sz="14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⊃bagging⊃RF</a:t>
            </a:r>
            <a:endParaRPr lang="ko-KR" altLang="en-US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3" name="TextBox 132"/>
          <p:cNvSpPr txBox="1"/>
          <p:nvPr/>
        </p:nvSpPr>
        <p:spPr>
          <a:xfrm>
            <a:off x="9050267" y="3466430"/>
            <a:ext cx="26855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Categorical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Boosting</a:t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범주형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feature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처리중점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Gradient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Boosting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기반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XGB, LGBM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보다 우수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Feature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자동 </a:t>
            </a: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타깃인코딩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망각 결정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트리 사용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(oblivious 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decision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tree)</a:t>
            </a:r>
          </a:p>
        </p:txBody>
      </p:sp>
      <p:sp>
        <p:nvSpPr>
          <p:cNvPr id="64" name="TextBox 33"/>
          <p:cNvSpPr txBox="1"/>
          <p:nvPr/>
        </p:nvSpPr>
        <p:spPr>
          <a:xfrm>
            <a:off x="6317427" y="3466430"/>
            <a:ext cx="26855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트리기반</a:t>
            </a:r>
            <a:r>
              <a:rPr lang="ko-KR" altLang="en-US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앙상블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리프중심트리분할방식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X</a:t>
            </a:r>
            <a:r>
              <a:rPr lang="en-US" altLang="ko-KR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GBoost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보다 더 빠르고</a:t>
            </a:r>
            <a: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6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메모리 사용량 적음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성능 우수</a:t>
            </a:r>
            <a:endParaRPr lang="en-US" altLang="ko-KR" sz="16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10000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 이하의 </a:t>
            </a:r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dataset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처리시 </a:t>
            </a:r>
            <a:r>
              <a:rPr lang="ko-KR" altLang="en-US" sz="16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과적합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가능성↑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639" y="1109390"/>
            <a:ext cx="4946628" cy="10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EFF0360-697E-B966-CFF9-72A95B44BA71}"/>
              </a:ext>
            </a:extLst>
          </p:cNvPr>
          <p:cNvSpPr/>
          <p:nvPr/>
        </p:nvSpPr>
        <p:spPr>
          <a:xfrm>
            <a:off x="943840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4463C-97A2-5819-F534-2E09412F5206}"/>
              </a:ext>
            </a:extLst>
          </p:cNvPr>
          <p:cNvSpPr/>
          <p:nvPr/>
        </p:nvSpPr>
        <p:spPr>
          <a:xfrm>
            <a:off x="2995686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7C4CCF-AF87-2954-61F4-87258169B31E}"/>
              </a:ext>
            </a:extLst>
          </p:cNvPr>
          <p:cNvSpPr/>
          <p:nvPr/>
        </p:nvSpPr>
        <p:spPr>
          <a:xfrm>
            <a:off x="5155284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2D87B5-C2A9-55AB-D4EB-5C006F76FFEF}"/>
              </a:ext>
            </a:extLst>
          </p:cNvPr>
          <p:cNvSpPr/>
          <p:nvPr/>
        </p:nvSpPr>
        <p:spPr>
          <a:xfrm>
            <a:off x="7207130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8C5110-FBFE-97FF-AE31-FE83F21B93C6}"/>
              </a:ext>
            </a:extLst>
          </p:cNvPr>
          <p:cNvSpPr/>
          <p:nvPr/>
        </p:nvSpPr>
        <p:spPr>
          <a:xfrm>
            <a:off x="9366728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233E9C-A363-DC26-6C42-10484BAD6FCD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A4C395-D81A-21DF-2B44-D4C4BDA693F6}"/>
              </a:ext>
            </a:extLst>
          </p:cNvPr>
          <p:cNvCxnSpPr>
            <a:cxnSpLocks/>
          </p:cNvCxnSpPr>
          <p:nvPr/>
        </p:nvCxnSpPr>
        <p:spPr>
          <a:xfrm flipV="1">
            <a:off x="1779156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ED7731-5E3F-DCA0-AE03-1EC9249B55C2}"/>
              </a:ext>
            </a:extLst>
          </p:cNvPr>
          <p:cNvCxnSpPr>
            <a:cxnSpLocks/>
          </p:cNvCxnSpPr>
          <p:nvPr/>
        </p:nvCxnSpPr>
        <p:spPr>
          <a:xfrm flipV="1">
            <a:off x="3871868" y="376911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85E90-3C2D-346A-EEC0-72FF06A9D22D}"/>
              </a:ext>
            </a:extLst>
          </p:cNvPr>
          <p:cNvCxnSpPr>
            <a:cxnSpLocks/>
          </p:cNvCxnSpPr>
          <p:nvPr/>
        </p:nvCxnSpPr>
        <p:spPr>
          <a:xfrm flipV="1">
            <a:off x="6038922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CAC6B-C1ED-5DEC-8318-C2BB8E03CBAA}"/>
              </a:ext>
            </a:extLst>
          </p:cNvPr>
          <p:cNvCxnSpPr>
            <a:cxnSpLocks/>
          </p:cNvCxnSpPr>
          <p:nvPr/>
        </p:nvCxnSpPr>
        <p:spPr>
          <a:xfrm flipV="1">
            <a:off x="10235498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1249ED-5D1A-A414-962E-A3FC3C0309C4}"/>
              </a:ext>
            </a:extLst>
          </p:cNvPr>
          <p:cNvCxnSpPr>
            <a:cxnSpLocks/>
          </p:cNvCxnSpPr>
          <p:nvPr/>
        </p:nvCxnSpPr>
        <p:spPr>
          <a:xfrm flipV="1">
            <a:off x="8038707" y="3767740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3DFD91-E58E-81BF-1025-9772070FBDAA}"/>
              </a:ext>
            </a:extLst>
          </p:cNvPr>
          <p:cNvSpPr txBox="1"/>
          <p:nvPr/>
        </p:nvSpPr>
        <p:spPr>
          <a:xfrm>
            <a:off x="966752" y="3876833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Learning theor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y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- parameters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BFC57-81EF-36CD-1010-61129514E861}"/>
              </a:ext>
            </a:extLst>
          </p:cNvPr>
          <p:cNvSpPr txBox="1"/>
          <p:nvPr/>
        </p:nvSpPr>
        <p:spPr>
          <a:xfrm>
            <a:off x="5516335" y="387140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Reduce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Run time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93CC9-9138-4B17-FCFC-BB2EAEAABECA}"/>
              </a:ext>
            </a:extLst>
          </p:cNvPr>
          <p:cNvSpPr txBox="1"/>
          <p:nvPr/>
        </p:nvSpPr>
        <p:spPr>
          <a:xfrm>
            <a:off x="3183986" y="3305565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code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URL[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↗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1449544" y="1918939"/>
            <a:ext cx="70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Study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a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bout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RF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8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451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9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5265823" y="216516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preprocessing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3381990" y="47876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Choose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Baseline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m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odel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7621463" y="4905817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tuning</a:t>
            </a:r>
          </a:p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params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9820338" y="216516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review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EFF0360-697E-B966-CFF9-72A95B44BA71}"/>
              </a:ext>
            </a:extLst>
          </p:cNvPr>
          <p:cNvSpPr/>
          <p:nvPr/>
        </p:nvSpPr>
        <p:spPr>
          <a:xfrm>
            <a:off x="943840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4463C-97A2-5819-F534-2E09412F5206}"/>
              </a:ext>
            </a:extLst>
          </p:cNvPr>
          <p:cNvSpPr/>
          <p:nvPr/>
        </p:nvSpPr>
        <p:spPr>
          <a:xfrm>
            <a:off x="2995686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7C4CCF-AF87-2954-61F4-87258169B31E}"/>
              </a:ext>
            </a:extLst>
          </p:cNvPr>
          <p:cNvSpPr/>
          <p:nvPr/>
        </p:nvSpPr>
        <p:spPr>
          <a:xfrm>
            <a:off x="5155284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2D87B5-C2A9-55AB-D4EB-5C006F76FFEF}"/>
              </a:ext>
            </a:extLst>
          </p:cNvPr>
          <p:cNvSpPr/>
          <p:nvPr/>
        </p:nvSpPr>
        <p:spPr>
          <a:xfrm>
            <a:off x="7207130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8C5110-FBFE-97FF-AE31-FE83F21B93C6}"/>
              </a:ext>
            </a:extLst>
          </p:cNvPr>
          <p:cNvSpPr/>
          <p:nvPr/>
        </p:nvSpPr>
        <p:spPr>
          <a:xfrm>
            <a:off x="9366728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233E9C-A363-DC26-6C42-10484BAD6FCD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A4C395-D81A-21DF-2B44-D4C4BDA693F6}"/>
              </a:ext>
            </a:extLst>
          </p:cNvPr>
          <p:cNvCxnSpPr>
            <a:cxnSpLocks/>
          </p:cNvCxnSpPr>
          <p:nvPr/>
        </p:nvCxnSpPr>
        <p:spPr>
          <a:xfrm flipV="1">
            <a:off x="1779156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ED7731-5E3F-DCA0-AE03-1EC9249B55C2}"/>
              </a:ext>
            </a:extLst>
          </p:cNvPr>
          <p:cNvCxnSpPr>
            <a:cxnSpLocks/>
          </p:cNvCxnSpPr>
          <p:nvPr/>
        </p:nvCxnSpPr>
        <p:spPr>
          <a:xfrm flipV="1">
            <a:off x="3871868" y="376911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85E90-3C2D-346A-EEC0-72FF06A9D22D}"/>
              </a:ext>
            </a:extLst>
          </p:cNvPr>
          <p:cNvCxnSpPr>
            <a:cxnSpLocks/>
          </p:cNvCxnSpPr>
          <p:nvPr/>
        </p:nvCxnSpPr>
        <p:spPr>
          <a:xfrm flipV="1">
            <a:off x="6038922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CAC6B-C1ED-5DEC-8318-C2BB8E03CBAA}"/>
              </a:ext>
            </a:extLst>
          </p:cNvPr>
          <p:cNvCxnSpPr>
            <a:cxnSpLocks/>
          </p:cNvCxnSpPr>
          <p:nvPr/>
        </p:nvCxnSpPr>
        <p:spPr>
          <a:xfrm flipV="1">
            <a:off x="10235498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1249ED-5D1A-A414-962E-A3FC3C0309C4}"/>
              </a:ext>
            </a:extLst>
          </p:cNvPr>
          <p:cNvCxnSpPr>
            <a:cxnSpLocks/>
          </p:cNvCxnSpPr>
          <p:nvPr/>
        </p:nvCxnSpPr>
        <p:spPr>
          <a:xfrm flipV="1">
            <a:off x="8038707" y="3767740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3DFD91-E58E-81BF-1025-9772070FBDAA}"/>
              </a:ext>
            </a:extLst>
          </p:cNvPr>
          <p:cNvSpPr txBox="1"/>
          <p:nvPr/>
        </p:nvSpPr>
        <p:spPr>
          <a:xfrm>
            <a:off x="966752" y="3876833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Learning theor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y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- parameters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BFC57-81EF-36CD-1010-61129514E861}"/>
              </a:ext>
            </a:extLst>
          </p:cNvPr>
          <p:cNvSpPr txBox="1"/>
          <p:nvPr/>
        </p:nvSpPr>
        <p:spPr>
          <a:xfrm>
            <a:off x="5516335" y="387140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Reduce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Run time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93CC9-9138-4B17-FCFC-BB2EAEAABECA}"/>
              </a:ext>
            </a:extLst>
          </p:cNvPr>
          <p:cNvSpPr txBox="1"/>
          <p:nvPr/>
        </p:nvSpPr>
        <p:spPr>
          <a:xfrm>
            <a:off x="3183986" y="3305565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code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URL[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↗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1449544" y="1918939"/>
            <a:ext cx="70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Study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a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bout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RF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8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451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9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5265823" y="216516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preprocessing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3381990" y="47876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Choose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Baseline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m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odel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7621463" y="4905817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tuning</a:t>
            </a:r>
          </a:p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params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9820338" y="216516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review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02157" y="5022094"/>
            <a:ext cx="2570127" cy="1423676"/>
            <a:chOff x="9202157" y="5022094"/>
            <a:chExt cx="2570127" cy="1535880"/>
          </a:xfrm>
        </p:grpSpPr>
        <p:sp>
          <p:nvSpPr>
            <p:cNvPr id="3" name="모서리가 둥근 사각형 설명선 2"/>
            <p:cNvSpPr/>
            <p:nvPr/>
          </p:nvSpPr>
          <p:spPr>
            <a:xfrm>
              <a:off x="9202157" y="5258036"/>
              <a:ext cx="2570127" cy="1299938"/>
            </a:xfrm>
            <a:prstGeom prst="wedgeRoundRectCallout">
              <a:avLst>
                <a:gd name="adj1" fmla="val -66323"/>
                <a:gd name="adj2" fmla="val -49293"/>
                <a:gd name="adj3" fmla="val 16667"/>
              </a:avLst>
            </a:prstGeom>
            <a:solidFill>
              <a:srgbClr val="C1D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n_estimators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max_depth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min_sample_leaf</a:t>
              </a:r>
              <a:endParaRPr lang="ko-KR" altLang="en-US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008039" y="5022094"/>
              <a:ext cx="958361" cy="352219"/>
            </a:xfrm>
            <a:prstGeom prst="rect">
              <a:avLst/>
            </a:prstGeom>
            <a:solidFill>
              <a:srgbClr val="3F68B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RF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4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EFF0360-697E-B966-CFF9-72A95B44BA71}"/>
              </a:ext>
            </a:extLst>
          </p:cNvPr>
          <p:cNvSpPr/>
          <p:nvPr/>
        </p:nvSpPr>
        <p:spPr>
          <a:xfrm>
            <a:off x="943840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4463C-97A2-5819-F534-2E09412F5206}"/>
              </a:ext>
            </a:extLst>
          </p:cNvPr>
          <p:cNvSpPr/>
          <p:nvPr/>
        </p:nvSpPr>
        <p:spPr>
          <a:xfrm>
            <a:off x="2995686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7C4CCF-AF87-2954-61F4-87258169B31E}"/>
              </a:ext>
            </a:extLst>
          </p:cNvPr>
          <p:cNvSpPr/>
          <p:nvPr/>
        </p:nvSpPr>
        <p:spPr>
          <a:xfrm>
            <a:off x="5155284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2D87B5-C2A9-55AB-D4EB-5C006F76FFEF}"/>
              </a:ext>
            </a:extLst>
          </p:cNvPr>
          <p:cNvSpPr/>
          <p:nvPr/>
        </p:nvSpPr>
        <p:spPr>
          <a:xfrm>
            <a:off x="7207130" y="4345490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8C5110-FBFE-97FF-AE31-FE83F21B93C6}"/>
              </a:ext>
            </a:extLst>
          </p:cNvPr>
          <p:cNvSpPr/>
          <p:nvPr/>
        </p:nvSpPr>
        <p:spPr>
          <a:xfrm>
            <a:off x="9366728" y="1477515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233E9C-A363-DC26-6C42-10484BAD6FCD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A4C395-D81A-21DF-2B44-D4C4BDA693F6}"/>
              </a:ext>
            </a:extLst>
          </p:cNvPr>
          <p:cNvCxnSpPr>
            <a:cxnSpLocks/>
          </p:cNvCxnSpPr>
          <p:nvPr/>
        </p:nvCxnSpPr>
        <p:spPr>
          <a:xfrm flipV="1">
            <a:off x="1779156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ED7731-5E3F-DCA0-AE03-1EC9249B55C2}"/>
              </a:ext>
            </a:extLst>
          </p:cNvPr>
          <p:cNvCxnSpPr>
            <a:cxnSpLocks/>
          </p:cNvCxnSpPr>
          <p:nvPr/>
        </p:nvCxnSpPr>
        <p:spPr>
          <a:xfrm flipV="1">
            <a:off x="3871868" y="376911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85E90-3C2D-346A-EEC0-72FF06A9D22D}"/>
              </a:ext>
            </a:extLst>
          </p:cNvPr>
          <p:cNvCxnSpPr>
            <a:cxnSpLocks/>
          </p:cNvCxnSpPr>
          <p:nvPr/>
        </p:nvCxnSpPr>
        <p:spPr>
          <a:xfrm flipV="1">
            <a:off x="6038922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CAC6B-C1ED-5DEC-8318-C2BB8E03CBAA}"/>
              </a:ext>
            </a:extLst>
          </p:cNvPr>
          <p:cNvCxnSpPr>
            <a:cxnSpLocks/>
          </p:cNvCxnSpPr>
          <p:nvPr/>
        </p:nvCxnSpPr>
        <p:spPr>
          <a:xfrm flipV="1">
            <a:off x="10235498" y="3191361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1249ED-5D1A-A414-962E-A3FC3C0309C4}"/>
              </a:ext>
            </a:extLst>
          </p:cNvPr>
          <p:cNvCxnSpPr>
            <a:cxnSpLocks/>
          </p:cNvCxnSpPr>
          <p:nvPr/>
        </p:nvCxnSpPr>
        <p:spPr>
          <a:xfrm flipV="1">
            <a:off x="8038707" y="3767740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3DFD91-E58E-81BF-1025-9772070FBDAA}"/>
              </a:ext>
            </a:extLst>
          </p:cNvPr>
          <p:cNvSpPr txBox="1"/>
          <p:nvPr/>
        </p:nvSpPr>
        <p:spPr>
          <a:xfrm>
            <a:off x="966752" y="3876833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Learning theor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y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- parameters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BFC57-81EF-36CD-1010-61129514E861}"/>
              </a:ext>
            </a:extLst>
          </p:cNvPr>
          <p:cNvSpPr txBox="1"/>
          <p:nvPr/>
        </p:nvSpPr>
        <p:spPr>
          <a:xfrm>
            <a:off x="5516335" y="387140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Reduce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Run time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93CC9-9138-4B17-FCFC-BB2EAEAABECA}"/>
              </a:ext>
            </a:extLst>
          </p:cNvPr>
          <p:cNvSpPr txBox="1"/>
          <p:nvPr/>
        </p:nvSpPr>
        <p:spPr>
          <a:xfrm>
            <a:off x="3183986" y="3305565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code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URL[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hlinkClick r:id="rId2"/>
              </a:rPr>
              <a:t>↗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1449544" y="1918939"/>
            <a:ext cx="70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Study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a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bout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RF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8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451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9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5265823" y="216516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preprocessing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3381990" y="4787600"/>
            <a:ext cx="97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Choose</a:t>
            </a:r>
          </a:p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Baseline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m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odel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7621463" y="4905817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tuning</a:t>
            </a:r>
          </a:p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params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9820338" y="216516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review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02157" y="5022094"/>
            <a:ext cx="2570127" cy="1423676"/>
            <a:chOff x="9202157" y="5022094"/>
            <a:chExt cx="2570127" cy="1535880"/>
          </a:xfrm>
        </p:grpSpPr>
        <p:sp>
          <p:nvSpPr>
            <p:cNvPr id="3" name="모서리가 둥근 사각형 설명선 2"/>
            <p:cNvSpPr/>
            <p:nvPr/>
          </p:nvSpPr>
          <p:spPr>
            <a:xfrm>
              <a:off x="9202157" y="5258036"/>
              <a:ext cx="2570127" cy="1299938"/>
            </a:xfrm>
            <a:prstGeom prst="wedgeRoundRectCallout">
              <a:avLst>
                <a:gd name="adj1" fmla="val -66323"/>
                <a:gd name="adj2" fmla="val -49293"/>
                <a:gd name="adj3" fmla="val 16667"/>
              </a:avLst>
            </a:prstGeom>
            <a:solidFill>
              <a:srgbClr val="C1D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n_estimators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max_depth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min_sample_leaf</a:t>
              </a:r>
              <a:endParaRPr lang="ko-KR" altLang="en-US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008039" y="5022094"/>
              <a:ext cx="958361" cy="352219"/>
            </a:xfrm>
            <a:prstGeom prst="rect">
              <a:avLst/>
            </a:prstGeom>
            <a:solidFill>
              <a:srgbClr val="3F68B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RF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37784" y="5393073"/>
            <a:ext cx="2570127" cy="1384571"/>
            <a:chOff x="9202157" y="5022094"/>
            <a:chExt cx="2570127" cy="1535880"/>
          </a:xfrm>
        </p:grpSpPr>
        <p:sp>
          <p:nvSpPr>
            <p:cNvPr id="45" name="모서리가 둥근 사각형 설명선 44"/>
            <p:cNvSpPr/>
            <p:nvPr/>
          </p:nvSpPr>
          <p:spPr>
            <a:xfrm>
              <a:off x="9202157" y="5258036"/>
              <a:ext cx="2570127" cy="1299938"/>
            </a:xfrm>
            <a:prstGeom prst="wedgeRoundRectCallout">
              <a:avLst>
                <a:gd name="adj1" fmla="val 68323"/>
                <a:gd name="adj2" fmla="val -57497"/>
                <a:gd name="adj3" fmla="val 16667"/>
              </a:avLst>
            </a:prstGeom>
            <a:solidFill>
              <a:srgbClr val="C1D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add </a:t>
              </a:r>
              <a:r>
                <a:rPr lang="en-US" altLang="ko-KR" sz="1600" dirty="0" err="1">
                  <a:solidFill>
                    <a:schemeClr val="tx1"/>
                  </a:solidFill>
                  <a:latin typeface="Bahnschrift Light" panose="020B0502040204020203" pitchFamily="34" charset="0"/>
                </a:rPr>
                <a:t>n_estimators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early_stopping</a:t>
              </a:r>
              <a: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</a:br>
              <a:r>
                <a:rPr lang="en-US" altLang="ko-KR" sz="1600" dirty="0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change </a:t>
              </a:r>
              <a:r>
                <a:rPr lang="en-US" altLang="ko-KR" sz="1600" dirty="0" err="1" smtClean="0">
                  <a:solidFill>
                    <a:schemeClr val="tx1"/>
                  </a:solidFill>
                  <a:latin typeface="Bahnschrift Light" panose="020B0502040204020203" pitchFamily="34" charset="0"/>
                </a:rPr>
                <a:t>learning_rate</a:t>
              </a:r>
              <a:endParaRPr lang="ko-KR" altLang="en-US" sz="1600" dirty="0">
                <a:solidFill>
                  <a:schemeClr val="tx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008039" y="5022094"/>
              <a:ext cx="958361" cy="352219"/>
            </a:xfrm>
            <a:prstGeom prst="rect">
              <a:avLst/>
            </a:prstGeom>
            <a:solidFill>
              <a:srgbClr val="3F68B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Bahnschrift Light" panose="020B0502040204020203" pitchFamily="34" charset="0"/>
                </a:rPr>
                <a:t>XGB</a:t>
              </a:r>
              <a:endParaRPr lang="ko-KR" altLang="en-US" dirty="0"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122563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6401281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76072"/>
              </p:ext>
            </p:extLst>
          </p:nvPr>
        </p:nvGraphicFramePr>
        <p:xfrm>
          <a:off x="794527" y="1222125"/>
          <a:ext cx="10870568" cy="510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150">
                  <a:extLst>
                    <a:ext uri="{9D8B030D-6E8A-4147-A177-3AD203B41FA5}">
                      <a16:colId xmlns:a16="http://schemas.microsoft.com/office/drawing/2014/main" val="2827710632"/>
                    </a:ext>
                  </a:extLst>
                </a:gridCol>
                <a:gridCol w="2910254">
                  <a:extLst>
                    <a:ext uri="{9D8B030D-6E8A-4147-A177-3AD203B41FA5}">
                      <a16:colId xmlns:a16="http://schemas.microsoft.com/office/drawing/2014/main" val="2014989093"/>
                    </a:ext>
                  </a:extLst>
                </a:gridCol>
                <a:gridCol w="1468315">
                  <a:extLst>
                    <a:ext uri="{9D8B030D-6E8A-4147-A177-3AD203B41FA5}">
                      <a16:colId xmlns:a16="http://schemas.microsoft.com/office/drawing/2014/main" val="3127100977"/>
                    </a:ext>
                  </a:extLst>
                </a:gridCol>
                <a:gridCol w="4211516">
                  <a:extLst>
                    <a:ext uri="{9D8B030D-6E8A-4147-A177-3AD203B41FA5}">
                      <a16:colId xmlns:a16="http://schemas.microsoft.com/office/drawing/2014/main" val="1475629632"/>
                    </a:ext>
                  </a:extLst>
                </a:gridCol>
                <a:gridCol w="1791333">
                  <a:extLst>
                    <a:ext uri="{9D8B030D-6E8A-4147-A177-3AD203B41FA5}">
                      <a16:colId xmlns:a16="http://schemas.microsoft.com/office/drawing/2014/main" val="3125637442"/>
                    </a:ext>
                  </a:extLst>
                </a:gridCol>
              </a:tblGrid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Bahnschrift Light" panose="020B0502040204020203" pitchFamily="34" charset="0"/>
                        </a:rPr>
                        <a:t>No.</a:t>
                      </a:r>
                      <a:endParaRPr lang="ko-KR" altLang="en-US" b="0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Yu Gothic Medium" panose="020B0500000000000000" pitchFamily="34" charset="-128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scores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F4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20846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Base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RandomForest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model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ahnschrift Light" panose="020B0502040204020203" pitchFamily="34" charset="0"/>
                        </a:rPr>
                        <a:t>1058.8s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=400, 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max_features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='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sqrt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', bootstrap=True(default), 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=30, 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min_samples_leaf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=1(default), 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min_samples_split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=5, </a:t>
                      </a:r>
                      <a:r>
                        <a:rPr lang="en-US" altLang="ko-KR" sz="1200" dirty="0" err="1" smtClean="0">
                          <a:latin typeface="Bahnschrift Light" panose="020B0502040204020203" pitchFamily="34" charset="0"/>
                        </a:rPr>
                        <a:t>n_jobs</a:t>
                      </a:r>
                      <a:r>
                        <a:rPr lang="en-US" altLang="ko-KR" sz="1200" dirty="0" smtClean="0">
                          <a:latin typeface="Bahnschrift Light" panose="020B0502040204020203" pitchFamily="34" charset="0"/>
                        </a:rPr>
                        <a:t>=-1</a:t>
                      </a:r>
                      <a:endParaRPr lang="ko-KR" altLang="en-US" sz="12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ahnschrift Light" panose="020B0502040204020203" pitchFamily="34" charset="0"/>
                        </a:rPr>
                        <a:t>score: 0.729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0241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2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477.1s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4868086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3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(v1)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290.8s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200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Bahnschrift Light" panose="020B0502040204020203" pitchFamily="34" charset="0"/>
                        </a:rPr>
                        <a:t> score: 0.727 / ↓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370788675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4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ahnschrift Light" panose="020B0502040204020203" pitchFamily="34" charset="0"/>
                        </a:rPr>
                        <a:t>437.6s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500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 -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637263988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5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(v2)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547.8s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100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score: 0.728 / ↓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10701706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6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538.3s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40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score: 0.729 / - 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5421962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7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535.3s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50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score: 0.729 / - </a:t>
                      </a:r>
                      <a:endParaRPr lang="ko-KR" altLang="en-US" sz="1600" dirty="0" smtClean="0"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59936928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8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244.6s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10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  <a:endParaRPr lang="ko-KR" altLang="en-US" sz="1800" dirty="0" smtClean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689059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9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max_depth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20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-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048883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10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add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random_state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(v3)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383.9s - CPU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random_state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= 77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-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78302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11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(v4)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-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min_samples_leaf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→ 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Bahnschrift Light" panose="020B0502040204020203" pitchFamily="34" charset="0"/>
                        </a:rPr>
                        <a:t>-</a:t>
                      </a:r>
                      <a:endParaRPr lang="ko-KR" altLang="en-US" sz="18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93991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51892" y="1239709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내용요약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7938" y="1246127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3003" y="1246127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parameters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630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Model_Random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Forest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3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94532" y="1122563"/>
            <a:ext cx="1087056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94531" y="6401281"/>
            <a:ext cx="10870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33800"/>
              </p:ext>
            </p:extLst>
          </p:nvPr>
        </p:nvGraphicFramePr>
        <p:xfrm>
          <a:off x="794527" y="1222125"/>
          <a:ext cx="10870568" cy="513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150">
                  <a:extLst>
                    <a:ext uri="{9D8B030D-6E8A-4147-A177-3AD203B41FA5}">
                      <a16:colId xmlns:a16="http://schemas.microsoft.com/office/drawing/2014/main" val="2827710632"/>
                    </a:ext>
                  </a:extLst>
                </a:gridCol>
                <a:gridCol w="2910254">
                  <a:extLst>
                    <a:ext uri="{9D8B030D-6E8A-4147-A177-3AD203B41FA5}">
                      <a16:colId xmlns:a16="http://schemas.microsoft.com/office/drawing/2014/main" val="2014989093"/>
                    </a:ext>
                  </a:extLst>
                </a:gridCol>
                <a:gridCol w="1740877">
                  <a:extLst>
                    <a:ext uri="{9D8B030D-6E8A-4147-A177-3AD203B41FA5}">
                      <a16:colId xmlns:a16="http://schemas.microsoft.com/office/drawing/2014/main" val="3127100977"/>
                    </a:ext>
                  </a:extLst>
                </a:gridCol>
                <a:gridCol w="3938954">
                  <a:extLst>
                    <a:ext uri="{9D8B030D-6E8A-4147-A177-3AD203B41FA5}">
                      <a16:colId xmlns:a16="http://schemas.microsoft.com/office/drawing/2014/main" val="1475629632"/>
                    </a:ext>
                  </a:extLst>
                </a:gridCol>
                <a:gridCol w="1791333">
                  <a:extLst>
                    <a:ext uri="{9D8B030D-6E8A-4147-A177-3AD203B41FA5}">
                      <a16:colId xmlns:a16="http://schemas.microsoft.com/office/drawing/2014/main" val="3125637442"/>
                    </a:ext>
                  </a:extLst>
                </a:gridCol>
              </a:tblGrid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Bahnschrift Light" panose="020B0502040204020203" pitchFamily="34" charset="0"/>
                        </a:rPr>
                        <a:t>No.</a:t>
                      </a:r>
                      <a:endParaRPr lang="ko-KR" altLang="en-US" b="0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Yu Gothic Medium" panose="020B0500000000000000" pitchFamily="34" charset="-128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0F42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scores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F4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20846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basic XGB model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190.8s(GPU)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altLang="ko-KR" sz="120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: default 100,</a:t>
                      </a:r>
                      <a:br>
                        <a:rPr lang="en-US" altLang="ko-KR" sz="120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ko-KR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early_stopping_rounds</a:t>
                      </a:r>
                      <a:r>
                        <a:rPr lang="en-US" altLang="ko-KR" sz="120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=100, </a:t>
                      </a:r>
                      <a:r>
                        <a:rPr lang="en-US" altLang="ko-KR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altLang="ko-KR" sz="120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=0.05)</a:t>
                      </a:r>
                      <a:endParaRPr lang="ko-KR" altLang="en-US" sz="12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변동없음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70241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2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add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n_estimators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186.6s(GPU)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aseline="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=110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4868086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3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176.8s(GPU)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=120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370788675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4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190.4s(GPU)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=130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637263988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5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191.8s(GPU)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=140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10701706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6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196.2s(GPU)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=150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5421962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7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183.4s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=200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59936928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8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early_stopping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option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192.0s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=200,</a:t>
                      </a:r>
                      <a:b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</a:b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early_stopping_rounds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=150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89059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9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n_estimators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201.1s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=300,</a:t>
                      </a:r>
                      <a:b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</a:b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early_stopping_rounds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=150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8883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10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change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 option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179.0s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=200</a:t>
                      </a:r>
                      <a:r>
                        <a:rPr lang="en-US" sz="1200" dirty="0">
                          <a:effectLst/>
                          <a:latin typeface="Bahnschrift Light" panose="020B0502040204020203" pitchFamily="34" charset="0"/>
                        </a:rPr>
                        <a:t>,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learning_rate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=0.1,</a:t>
                      </a:r>
                      <a:b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</a:b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early_stopping_rounds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83022"/>
                  </a:ext>
                </a:extLst>
              </a:tr>
              <a:tr h="42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ahnschrift Light" panose="020B0502040204020203" pitchFamily="34" charset="0"/>
                        </a:rPr>
                        <a:t>11</a:t>
                      </a:r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246.3s - GPU</a:t>
                      </a:r>
                      <a:endParaRPr lang="ko-KR" altLang="en-US" sz="1600" dirty="0">
                        <a:latin typeface="Bahnschrift 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n_estimators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=200</a:t>
                      </a:r>
                      <a:r>
                        <a:rPr lang="en-US" sz="1200" dirty="0">
                          <a:effectLst/>
                          <a:latin typeface="Bahnschrift Light" panose="020B0502040204020203" pitchFamily="34" charset="0"/>
                        </a:rPr>
                        <a:t>,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learning_rate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=0.2,</a:t>
                      </a:r>
                      <a:b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</a:b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Bahnschrift Light" panose="020B0502040204020203" pitchFamily="34" charset="0"/>
                        </a:rPr>
                        <a:t>early_stopping_rounds</a:t>
                      </a:r>
                      <a:r>
                        <a:rPr lang="en-US" sz="1200" dirty="0" smtClean="0">
                          <a:effectLst/>
                          <a:latin typeface="Bahnschrift Light" panose="020B0502040204020203" pitchFamily="34" charset="0"/>
                        </a:rPr>
                        <a:t>=100</a:t>
                      </a:r>
                      <a:endParaRPr lang="en-US" sz="1200" dirty="0">
                        <a:effectLst/>
                        <a:latin typeface="Bahnschrift Light" panose="020B0502040204020203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93991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51892" y="1239709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내용요약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8230" y="1246127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3003" y="1246127"/>
            <a:ext cx="149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parameters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56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Generate Machine Learning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Model_XGBoost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3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3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770161" y="5217492"/>
            <a:ext cx="861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Insight about ML </a:t>
            </a:r>
            <a:r>
              <a:rPr lang="en-US" altLang="ko-KR" sz="3600" b="1" dirty="0" smtClean="0">
                <a:solidFill>
                  <a:schemeClr val="accent2"/>
                </a:solidFill>
                <a:latin typeface="Bahnschrift SemiBold" panose="020B0502040204020203" pitchFamily="34" charset="0"/>
              </a:rPr>
              <a:t>models &amp; TODO</a:t>
            </a:r>
            <a:endParaRPr lang="en-US" altLang="ko-KR" sz="36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78990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52973" y="1147173"/>
            <a:ext cx="163698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4</a:t>
            </a:r>
            <a:endParaRPr lang="ko-KR" altLang="en-US" sz="199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26C1798-4147-6A48-C63C-ADDCE933F64A}"/>
              </a:ext>
            </a:extLst>
          </p:cNvPr>
          <p:cNvSpPr/>
          <p:nvPr/>
        </p:nvSpPr>
        <p:spPr>
          <a:xfrm>
            <a:off x="1360305" y="1941878"/>
            <a:ext cx="3644884" cy="36448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2202F-9D5F-F031-59C5-686BF9C56F98}"/>
              </a:ext>
            </a:extLst>
          </p:cNvPr>
          <p:cNvSpPr txBox="1"/>
          <p:nvPr/>
        </p:nvSpPr>
        <p:spPr>
          <a:xfrm>
            <a:off x="2349036" y="3223791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XGBoost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1C0536B-0285-C236-123B-E20C355135C9}"/>
              </a:ext>
            </a:extLst>
          </p:cNvPr>
          <p:cNvSpPr/>
          <p:nvPr/>
        </p:nvSpPr>
        <p:spPr>
          <a:xfrm>
            <a:off x="7186811" y="1941878"/>
            <a:ext cx="3644884" cy="36448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0879A-2021-C8EE-09E3-AD723B9B2569}"/>
              </a:ext>
            </a:extLst>
          </p:cNvPr>
          <p:cNvSpPr txBox="1"/>
          <p:nvPr/>
        </p:nvSpPr>
        <p:spPr>
          <a:xfrm>
            <a:off x="8263539" y="3172683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Random Forest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B3D92C6-BAB0-3A41-5CCD-9F946D8F92C3}"/>
              </a:ext>
            </a:extLst>
          </p:cNvPr>
          <p:cNvSpPr/>
          <p:nvPr/>
        </p:nvSpPr>
        <p:spPr>
          <a:xfrm>
            <a:off x="4273558" y="1941878"/>
            <a:ext cx="3644884" cy="3644884"/>
          </a:xfrm>
          <a:prstGeom prst="ellipse">
            <a:avLst/>
          </a:prstGeom>
          <a:solidFill>
            <a:srgbClr val="3F68B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C23CB-8BBB-69F5-256E-0574410046EB}"/>
              </a:ext>
            </a:extLst>
          </p:cNvPr>
          <p:cNvSpPr txBox="1"/>
          <p:nvPr/>
        </p:nvSpPr>
        <p:spPr>
          <a:xfrm>
            <a:off x="4994577" y="3423846"/>
            <a:ext cx="220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ensemble</a:t>
            </a:r>
            <a:endParaRPr lang="ko-KR" alt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2202F-9D5F-F031-59C5-686BF9C56F98}"/>
              </a:ext>
            </a:extLst>
          </p:cNvPr>
          <p:cNvSpPr txBox="1"/>
          <p:nvPr/>
        </p:nvSpPr>
        <p:spPr>
          <a:xfrm>
            <a:off x="2264077" y="4066705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LightGBM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0879A-2021-C8EE-09E3-AD723B9B2569}"/>
              </a:ext>
            </a:extLst>
          </p:cNvPr>
          <p:cNvSpPr txBox="1"/>
          <p:nvPr/>
        </p:nvSpPr>
        <p:spPr>
          <a:xfrm>
            <a:off x="8657078" y="4066705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Catboost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TextBox 9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359344" y="414957"/>
            <a:ext cx="560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Insight about ML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models &amp; TODO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2" name="TextBox 9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333101" y="46112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217492"/>
            <a:ext cx="5097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Competition Description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78990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450964" y="1147173"/>
            <a:ext cx="10326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1</a:t>
            </a:r>
            <a:endParaRPr lang="ko-KR" altLang="en-US" sz="199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744442"/>
            <a:ext cx="6232526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05155" y="1753673"/>
            <a:ext cx="6232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649991" y="1933277"/>
            <a:ext cx="414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American Express Business Model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CC834-C1FA-4048-53ED-357855487992}"/>
              </a:ext>
            </a:extLst>
          </p:cNvPr>
          <p:cNvSpPr/>
          <p:nvPr/>
        </p:nvSpPr>
        <p:spPr>
          <a:xfrm>
            <a:off x="7589520" y="1767392"/>
            <a:ext cx="398993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E76323-C424-8E70-83DB-9E5C4BD9922B}"/>
              </a:ext>
            </a:extLst>
          </p:cNvPr>
          <p:cNvCxnSpPr/>
          <p:nvPr/>
        </p:nvCxnSpPr>
        <p:spPr>
          <a:xfrm>
            <a:off x="7589520" y="1776623"/>
            <a:ext cx="39899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615E9E-A48B-A611-D4C1-AE2260893BE9}"/>
              </a:ext>
            </a:extLst>
          </p:cNvPr>
          <p:cNvSpPr txBox="1"/>
          <p:nvPr/>
        </p:nvSpPr>
        <p:spPr>
          <a:xfrm>
            <a:off x="9034496" y="1927337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revenues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05154" y="5927492"/>
            <a:ext cx="62325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4BED4C-2303-35C8-8CA1-5EBEAC81573F}"/>
              </a:ext>
            </a:extLst>
          </p:cNvPr>
          <p:cNvCxnSpPr/>
          <p:nvPr/>
        </p:nvCxnSpPr>
        <p:spPr>
          <a:xfrm>
            <a:off x="7589520" y="5927686"/>
            <a:ext cx="39899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131"/>
          <a:stretch/>
        </p:blipFill>
        <p:spPr>
          <a:xfrm>
            <a:off x="828673" y="2710305"/>
            <a:ext cx="5785485" cy="2971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3028" r="11979"/>
          <a:stretch/>
        </p:blipFill>
        <p:spPr>
          <a:xfrm>
            <a:off x="7392523" y="2708604"/>
            <a:ext cx="4383926" cy="29747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1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Competition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39650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744442"/>
            <a:ext cx="6232526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05155" y="1753673"/>
            <a:ext cx="6232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649991" y="1933277"/>
            <a:ext cx="414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American Express Business Model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CC834-C1FA-4048-53ED-357855487992}"/>
              </a:ext>
            </a:extLst>
          </p:cNvPr>
          <p:cNvSpPr/>
          <p:nvPr/>
        </p:nvSpPr>
        <p:spPr>
          <a:xfrm>
            <a:off x="7589520" y="1767392"/>
            <a:ext cx="398993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E76323-C424-8E70-83DB-9E5C4BD9922B}"/>
              </a:ext>
            </a:extLst>
          </p:cNvPr>
          <p:cNvCxnSpPr/>
          <p:nvPr/>
        </p:nvCxnSpPr>
        <p:spPr>
          <a:xfrm>
            <a:off x="7589520" y="1776623"/>
            <a:ext cx="39899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615E9E-A48B-A611-D4C1-AE2260893BE9}"/>
              </a:ext>
            </a:extLst>
          </p:cNvPr>
          <p:cNvSpPr txBox="1"/>
          <p:nvPr/>
        </p:nvSpPr>
        <p:spPr>
          <a:xfrm>
            <a:off x="9034496" y="1927337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revenues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05154" y="5927492"/>
            <a:ext cx="62325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4BED4C-2303-35C8-8CA1-5EBEAC81573F}"/>
              </a:ext>
            </a:extLst>
          </p:cNvPr>
          <p:cNvCxnSpPr/>
          <p:nvPr/>
        </p:nvCxnSpPr>
        <p:spPr>
          <a:xfrm>
            <a:off x="7589520" y="5927686"/>
            <a:ext cx="39899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131"/>
          <a:stretch/>
        </p:blipFill>
        <p:spPr>
          <a:xfrm>
            <a:off x="828673" y="2710305"/>
            <a:ext cx="5785485" cy="2971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3028" r="11979"/>
          <a:stretch/>
        </p:blipFill>
        <p:spPr>
          <a:xfrm>
            <a:off x="7392523" y="2708604"/>
            <a:ext cx="4383926" cy="2974724"/>
          </a:xfrm>
          <a:prstGeom prst="rect">
            <a:avLst/>
          </a:prstGeom>
        </p:spPr>
      </p:pic>
      <p:sp>
        <p:nvSpPr>
          <p:cNvPr id="14" name="사각형 설명선 13"/>
          <p:cNvSpPr/>
          <p:nvPr/>
        </p:nvSpPr>
        <p:spPr>
          <a:xfrm>
            <a:off x="2080099" y="67188"/>
            <a:ext cx="5241929" cy="1563553"/>
          </a:xfrm>
          <a:prstGeom prst="wedgeRectCallout">
            <a:avLst>
              <a:gd name="adj1" fmla="val 97062"/>
              <a:gd name="adj2" fmla="val 273754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Discount Revenue(60%)</a:t>
            </a:r>
          </a:p>
          <a:p>
            <a:pPr algn="ctr"/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카드 결제 수수료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1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744442"/>
            <a:ext cx="6232526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05155" y="1753673"/>
            <a:ext cx="6232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649991" y="1933277"/>
            <a:ext cx="414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American Express Business Model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CC834-C1FA-4048-53ED-357855487992}"/>
              </a:ext>
            </a:extLst>
          </p:cNvPr>
          <p:cNvSpPr/>
          <p:nvPr/>
        </p:nvSpPr>
        <p:spPr>
          <a:xfrm>
            <a:off x="7589520" y="1767392"/>
            <a:ext cx="398993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E76323-C424-8E70-83DB-9E5C4BD9922B}"/>
              </a:ext>
            </a:extLst>
          </p:cNvPr>
          <p:cNvCxnSpPr/>
          <p:nvPr/>
        </p:nvCxnSpPr>
        <p:spPr>
          <a:xfrm>
            <a:off x="7589520" y="1776623"/>
            <a:ext cx="39899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615E9E-A48B-A611-D4C1-AE2260893BE9}"/>
              </a:ext>
            </a:extLst>
          </p:cNvPr>
          <p:cNvSpPr txBox="1"/>
          <p:nvPr/>
        </p:nvSpPr>
        <p:spPr>
          <a:xfrm>
            <a:off x="9034496" y="1927337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revenues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05154" y="5927492"/>
            <a:ext cx="62325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4BED4C-2303-35C8-8CA1-5EBEAC81573F}"/>
              </a:ext>
            </a:extLst>
          </p:cNvPr>
          <p:cNvCxnSpPr/>
          <p:nvPr/>
        </p:nvCxnSpPr>
        <p:spPr>
          <a:xfrm>
            <a:off x="7589520" y="5927686"/>
            <a:ext cx="39899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131"/>
          <a:stretch/>
        </p:blipFill>
        <p:spPr>
          <a:xfrm>
            <a:off x="828673" y="2710305"/>
            <a:ext cx="5785485" cy="2971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3028" r="11979"/>
          <a:stretch/>
        </p:blipFill>
        <p:spPr>
          <a:xfrm>
            <a:off x="7392523" y="2708604"/>
            <a:ext cx="4383926" cy="2974724"/>
          </a:xfrm>
          <a:prstGeom prst="rect">
            <a:avLst/>
          </a:prstGeom>
        </p:spPr>
      </p:pic>
      <p:sp>
        <p:nvSpPr>
          <p:cNvPr id="14" name="사각형 설명선 13"/>
          <p:cNvSpPr/>
          <p:nvPr/>
        </p:nvSpPr>
        <p:spPr>
          <a:xfrm>
            <a:off x="2080099" y="67188"/>
            <a:ext cx="5241929" cy="1563553"/>
          </a:xfrm>
          <a:prstGeom prst="wedgeRectCallout">
            <a:avLst>
              <a:gd name="adj1" fmla="val 97062"/>
              <a:gd name="adj2" fmla="val 273754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Discount Revenue(60%)</a:t>
            </a:r>
          </a:p>
          <a:p>
            <a:pPr algn="ctr"/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카드 결제 수수료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1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0BB83A-85AE-40A1-28DD-F6865A5D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85099" y="1686700"/>
            <a:ext cx="10089430" cy="3728852"/>
            <a:chOff x="1273552" y="1717951"/>
            <a:chExt cx="10089430" cy="3728852"/>
          </a:xfrm>
        </p:grpSpPr>
        <p:sp>
          <p:nvSpPr>
            <p:cNvPr id="4" name="직사각형 3"/>
            <p:cNvSpPr/>
            <p:nvPr/>
          </p:nvSpPr>
          <p:spPr>
            <a:xfrm>
              <a:off x="1875112" y="2127392"/>
              <a:ext cx="912083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Whether out at a restaurant or buying tickets to a concert, modern life counts on the convenience of a credit card to make daily purchases. It saves us from carrying large amounts of cash and also can advance a full purchase that can be paid over time. How do card issuers know we’ll pay back what we charge? That’s a complex problem with many existing solutions—and even more potential improvements, to be explored in this competition.</a:t>
              </a:r>
              <a:endParaRPr lang="ko-KR" altLang="en-US" sz="24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3552" y="1717951"/>
              <a:ext cx="46198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400" b="1" dirty="0">
                  <a:solidFill>
                    <a:prstClr val="white"/>
                  </a:solidFill>
                </a:rPr>
                <a:t>“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900996" y="4677362"/>
              <a:ext cx="46198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400" b="1" dirty="0" smtClean="0">
                  <a:solidFill>
                    <a:prstClr val="white"/>
                  </a:solidFill>
                </a:rPr>
                <a:t>”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744442"/>
            <a:ext cx="6232526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605155" y="1753673"/>
            <a:ext cx="6232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649991" y="1933277"/>
            <a:ext cx="414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American Express Business Model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CC834-C1FA-4048-53ED-357855487992}"/>
              </a:ext>
            </a:extLst>
          </p:cNvPr>
          <p:cNvSpPr/>
          <p:nvPr/>
        </p:nvSpPr>
        <p:spPr>
          <a:xfrm>
            <a:off x="7589520" y="1767392"/>
            <a:ext cx="398993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E76323-C424-8E70-83DB-9E5C4BD9922B}"/>
              </a:ext>
            </a:extLst>
          </p:cNvPr>
          <p:cNvCxnSpPr/>
          <p:nvPr/>
        </p:nvCxnSpPr>
        <p:spPr>
          <a:xfrm>
            <a:off x="7589520" y="1776623"/>
            <a:ext cx="398993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615E9E-A48B-A611-D4C1-AE2260893BE9}"/>
              </a:ext>
            </a:extLst>
          </p:cNvPr>
          <p:cNvSpPr txBox="1"/>
          <p:nvPr/>
        </p:nvSpPr>
        <p:spPr>
          <a:xfrm>
            <a:off x="9034496" y="1927337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1"/>
                </a:solidFill>
                <a:latin typeface="Bahnschrift SemiLight" panose="020B0502040204020203" pitchFamily="34" charset="0"/>
              </a:rPr>
              <a:t>revenues</a:t>
            </a:r>
            <a:endParaRPr lang="ko-KR" altLang="en-US" sz="2000" spc="-150" dirty="0">
              <a:solidFill>
                <a:schemeClr val="accent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605154" y="5927492"/>
            <a:ext cx="62325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4BED4C-2303-35C8-8CA1-5EBEAC81573F}"/>
              </a:ext>
            </a:extLst>
          </p:cNvPr>
          <p:cNvCxnSpPr/>
          <p:nvPr/>
        </p:nvCxnSpPr>
        <p:spPr>
          <a:xfrm>
            <a:off x="7589520" y="5927686"/>
            <a:ext cx="39899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131"/>
          <a:stretch/>
        </p:blipFill>
        <p:spPr>
          <a:xfrm>
            <a:off x="828673" y="2710305"/>
            <a:ext cx="5785485" cy="2971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3028" r="11979"/>
          <a:stretch/>
        </p:blipFill>
        <p:spPr>
          <a:xfrm>
            <a:off x="7392523" y="2708604"/>
            <a:ext cx="4383926" cy="2974724"/>
          </a:xfrm>
          <a:prstGeom prst="rect">
            <a:avLst/>
          </a:prstGeom>
        </p:spPr>
      </p:pic>
      <p:sp>
        <p:nvSpPr>
          <p:cNvPr id="14" name="사각형 설명선 13"/>
          <p:cNvSpPr/>
          <p:nvPr/>
        </p:nvSpPr>
        <p:spPr>
          <a:xfrm>
            <a:off x="2080099" y="67188"/>
            <a:ext cx="5241929" cy="1563553"/>
          </a:xfrm>
          <a:prstGeom prst="wedgeRectCallout">
            <a:avLst>
              <a:gd name="adj1" fmla="val 97062"/>
              <a:gd name="adj2" fmla="val 273754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Discount Revenue(60%)</a:t>
            </a:r>
          </a:p>
          <a:p>
            <a:pPr algn="ctr"/>
            <a:r>
              <a:rPr lang="en-US" altLang="ko-KR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카드 결제 수수료</a:t>
            </a:r>
            <a:endParaRPr lang="en-US" altLang="ko-KR" sz="16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1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0BB83A-85AE-40A1-28DD-F6865A5D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54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21554" y="2703917"/>
            <a:ext cx="82149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How do card issuers know we’ll pay back what we charge?</a:t>
            </a:r>
            <a:endParaRPr lang="ko-KR" altLang="en-US" sz="4400" b="1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5099" y="1686700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>
                <a:solidFill>
                  <a:prstClr val="white"/>
                </a:solidFill>
              </a:rPr>
              <a:t>“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812543" y="4646111"/>
            <a:ext cx="461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 smtClean="0">
                <a:solidFill>
                  <a:prstClr val="white"/>
                </a:solidFill>
              </a:rPr>
              <a:t>”</a:t>
            </a:r>
            <a:endParaRPr lang="ko-KR" altLang="en-US" sz="4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304321" y="5217492"/>
            <a:ext cx="563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Exploratory Data Analysis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78990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20299" y="1147173"/>
            <a:ext cx="15023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2</a:t>
            </a:r>
            <a:endParaRPr lang="ko-KR" altLang="en-US" sz="19900" b="1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C4437E8F-8800-EE3C-10C6-DED2A81C0EB4}"/>
              </a:ext>
            </a:extLst>
          </p:cNvPr>
          <p:cNvSpPr/>
          <p:nvPr/>
        </p:nvSpPr>
        <p:spPr>
          <a:xfrm>
            <a:off x="7743824" y="2716589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BDB8D948-0050-79BA-CBAD-8991FC591B64}"/>
              </a:ext>
            </a:extLst>
          </p:cNvPr>
          <p:cNvSpPr/>
          <p:nvPr/>
        </p:nvSpPr>
        <p:spPr>
          <a:xfrm>
            <a:off x="4129087" y="2716589"/>
            <a:ext cx="3933825" cy="1399868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6F5798B-1FC0-4665-3C74-1FC95EC28737}"/>
              </a:ext>
            </a:extLst>
          </p:cNvPr>
          <p:cNvSpPr/>
          <p:nvPr/>
        </p:nvSpPr>
        <p:spPr>
          <a:xfrm>
            <a:off x="514350" y="2716589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9D45A423-CD6C-7300-EEA9-7DC5E4B30D96}"/>
              </a:ext>
            </a:extLst>
          </p:cNvPr>
          <p:cNvSpPr/>
          <p:nvPr/>
        </p:nvSpPr>
        <p:spPr>
          <a:xfrm rot="16200000">
            <a:off x="5520931" y="2960357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FBFE51AC-7BC4-F254-48CC-6B061C43FD0E}"/>
              </a:ext>
            </a:extLst>
          </p:cNvPr>
          <p:cNvSpPr/>
          <p:nvPr/>
        </p:nvSpPr>
        <p:spPr>
          <a:xfrm rot="5400000" flipV="1">
            <a:off x="1930006" y="806084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A72C7-558D-2573-7156-3D40E0F050E8}"/>
              </a:ext>
            </a:extLst>
          </p:cNvPr>
          <p:cNvSpPr txBox="1"/>
          <p:nvPr/>
        </p:nvSpPr>
        <p:spPr>
          <a:xfrm>
            <a:off x="971809" y="1550273"/>
            <a:ext cx="223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train_data.csv(16.39 GB), test_data.csv(33.82 GB)</a:t>
            </a:r>
            <a:endParaRPr lang="ko-KR" altLang="en-US" sz="1600" dirty="0">
              <a:latin typeface="Yu Gothic UI Light" panose="020B03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7128A-D8E4-0BE4-ADB9-7402B1F9AE1A}"/>
              </a:ext>
            </a:extLst>
          </p:cNvPr>
          <p:cNvSpPr txBox="1"/>
          <p:nvPr/>
        </p:nvSpPr>
        <p:spPr>
          <a:xfrm>
            <a:off x="4234793" y="4760792"/>
            <a:ext cx="289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Change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Yu Gothic UI Light" panose="020B0300000000000000" pitchFamily="34" charset="-128"/>
              </a:rPr>
              <a:t>File format : </a:t>
            </a:r>
            <a:r>
              <a:rPr lang="en-US" altLang="ko-KR" sz="16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csv </a:t>
            </a:r>
            <a:r>
              <a:rPr lang="ko-KR" altLang="en-US" sz="1600" dirty="0" smtClean="0">
                <a:latin typeface="Yu Gothic UI Light" panose="020B0300000000000000" pitchFamily="34" charset="-128"/>
              </a:rPr>
              <a:t>→ </a:t>
            </a:r>
            <a:r>
              <a:rPr lang="en-US" altLang="ko-KR" sz="16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parquet</a:t>
            </a:r>
            <a:endParaRPr lang="en-US" altLang="ko-KR" sz="1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save </a:t>
            </a:r>
            <a:r>
              <a:rPr lang="ko-KR" altLang="en-US" sz="1600" dirty="0" smtClean="0">
                <a:latin typeface="Yu Gothic UI Light" panose="020B0300000000000000" pitchFamily="34" charset="-128"/>
              </a:rPr>
              <a:t>→ </a:t>
            </a:r>
            <a:r>
              <a:rPr lang="en-US" altLang="ko-KR" sz="1600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Multiple </a:t>
            </a:r>
            <a:r>
              <a:rPr lang="en-US" altLang="ko-KR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Files or Not</a:t>
            </a:r>
            <a:endParaRPr lang="en-US" altLang="ko-KR" sz="1600" dirty="0" smtClean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F4CB0-7266-A7C9-47E9-17457854CA2E}"/>
              </a:ext>
            </a:extLst>
          </p:cNvPr>
          <p:cNvSpPr txBox="1"/>
          <p:nvPr/>
        </p:nvSpPr>
        <p:spPr>
          <a:xfrm>
            <a:off x="691304" y="3001024"/>
            <a:ext cx="3260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industrial scale data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set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 Light" panose="020B0300000000000000" pitchFamily="34" charset="-128"/>
              </a:rPr>
              <a:t>(50.31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 UI Light" panose="020B0300000000000000" pitchFamily="34" charset="-128"/>
              </a:rPr>
              <a:t>GB)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u Gothic UI Light" panose="020B0300000000000000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D61781-3539-7558-668D-ECB55EE97AB4}"/>
              </a:ext>
            </a:extLst>
          </p:cNvPr>
          <p:cNvSpPr txBox="1"/>
          <p:nvPr/>
        </p:nvSpPr>
        <p:spPr>
          <a:xfrm>
            <a:off x="5049042" y="3164005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Reduce data size</a:t>
            </a:r>
            <a:endParaRPr lang="ko-KR" altLang="en-US" sz="2400" dirty="0">
              <a:solidFill>
                <a:schemeClr val="bg1"/>
              </a:solidFill>
              <a:latin typeface="Yu Gothic UI Light" panose="020B03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73552" y="343058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47309" y="38922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Part 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&gt;&gt;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62341" y="2981578"/>
            <a:ext cx="2615879" cy="826517"/>
            <a:chOff x="8562340" y="3322372"/>
            <a:chExt cx="2615879" cy="8265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D6725-99A6-663D-DD1F-EF058865033A}"/>
                </a:ext>
              </a:extLst>
            </p:cNvPr>
            <p:cNvSpPr txBox="1"/>
            <p:nvPr/>
          </p:nvSpPr>
          <p:spPr>
            <a:xfrm>
              <a:off x="9407654" y="3322372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EDA</a:t>
              </a:r>
              <a:endParaRPr lang="ko-KR" altLang="en-US" sz="3200" dirty="0">
                <a:solidFill>
                  <a:schemeClr val="bg1"/>
                </a:solidFill>
                <a:latin typeface="Yu Gothic UI Light" panose="020B0300000000000000" pitchFamily="34" charset="-128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562340" y="3810335"/>
              <a:ext cx="2615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Yu Gothic UI Light" panose="020B0300000000000000" pitchFamily="34" charset="-128"/>
                </a:rPr>
                <a:t>Exploratory Data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Yu Gothic UI Light" panose="020B0300000000000000" pitchFamily="34" charset="-128"/>
                </a:rPr>
                <a:t>Analysis</a:t>
              </a:r>
              <a:endParaRPr lang="en-US" altLang="ko-KR" sz="1600" dirty="0">
                <a:solidFill>
                  <a:schemeClr val="bg1"/>
                </a:solidFill>
                <a:latin typeface="Yu Gothic UI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947</Words>
  <Application>Microsoft Office PowerPoint</Application>
  <PresentationFormat>와이드스크린</PresentationFormat>
  <Paragraphs>351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Yu Gothic UI Semibold</vt:lpstr>
      <vt:lpstr>Pretendard</vt:lpstr>
      <vt:lpstr>Bahnschrift Light</vt:lpstr>
      <vt:lpstr>Bahnschrift SemiBold</vt:lpstr>
      <vt:lpstr>맑은 고딕 Semilight</vt:lpstr>
      <vt:lpstr>Pretendard ExtraBold</vt:lpstr>
      <vt:lpstr>Calibri Light</vt:lpstr>
      <vt:lpstr>맑은 고딕</vt:lpstr>
      <vt:lpstr>Yu Gothic Medium</vt:lpstr>
      <vt:lpstr>Bahnschrift SemiCondensed</vt:lpstr>
      <vt:lpstr>Yu Gothic UI Light</vt:lpstr>
      <vt:lpstr>Bahnschrift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정주희</cp:lastModifiedBy>
  <cp:revision>77</cp:revision>
  <dcterms:created xsi:type="dcterms:W3CDTF">2022-07-11T04:17:28Z</dcterms:created>
  <dcterms:modified xsi:type="dcterms:W3CDTF">2022-08-23T02:35:15Z</dcterms:modified>
</cp:coreProperties>
</file>